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314" r:id="rId2"/>
    <p:sldId id="351" r:id="rId3"/>
    <p:sldId id="345" r:id="rId4"/>
    <p:sldId id="352" r:id="rId5"/>
    <p:sldId id="333" r:id="rId6"/>
    <p:sldId id="334" r:id="rId7"/>
    <p:sldId id="335" r:id="rId8"/>
    <p:sldId id="337" r:id="rId9"/>
    <p:sldId id="339" r:id="rId10"/>
    <p:sldId id="349" r:id="rId11"/>
    <p:sldId id="303" r:id="rId12"/>
    <p:sldId id="350" r:id="rId13"/>
    <p:sldId id="343" r:id="rId1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45AEF5"/>
    <a:srgbClr val="CCFFFF"/>
    <a:srgbClr val="FFFFAF"/>
    <a:srgbClr val="57FFA3"/>
    <a:srgbClr val="CAE8AA"/>
    <a:srgbClr val="B0DD7F"/>
    <a:srgbClr val="009644"/>
    <a:srgbClr val="A6D86E"/>
    <a:srgbClr val="018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06" autoAdjust="0"/>
  </p:normalViewPr>
  <p:slideViewPr>
    <p:cSldViewPr>
      <p:cViewPr varScale="1">
        <p:scale>
          <a:sx n="68" d="100"/>
          <a:sy n="68" d="100"/>
        </p:scale>
        <p:origin x="-62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0662898214492E-2"/>
          <c:y val="4.3380009058822527E-2"/>
          <c:w val="0.68710229837040238"/>
          <c:h val="0.848351892524762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FFB3B3"/>
            </a:solidFill>
            <a:ln>
              <a:solidFill>
                <a:srgbClr val="FFB3B3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5503.6</c:v>
                </c:pt>
                <c:pt idx="1">
                  <c:v>6259</c:v>
                </c:pt>
                <c:pt idx="2">
                  <c:v>6005.2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143789.70000000001</c:v>
                </c:pt>
                <c:pt idx="1">
                  <c:v>160177.1</c:v>
                </c:pt>
                <c:pt idx="2">
                  <c:v>169415.5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214385.6</c:v>
                </c:pt>
                <c:pt idx="1">
                  <c:v>226524</c:v>
                </c:pt>
                <c:pt idx="2">
                  <c:v>231488.3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852224"/>
        <c:axId val="80411968"/>
        <c:axId val="92832384"/>
      </c:bar3DChart>
      <c:catAx>
        <c:axId val="9285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80411968"/>
        <c:crosses val="autoZero"/>
        <c:auto val="1"/>
        <c:lblAlgn val="ctr"/>
        <c:lblOffset val="100"/>
        <c:noMultiLvlLbl val="0"/>
      </c:catAx>
      <c:valAx>
        <c:axId val="8041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52224"/>
        <c:crosses val="autoZero"/>
        <c:crossBetween val="between"/>
      </c:valAx>
      <c:serAx>
        <c:axId val="92832384"/>
        <c:scaling>
          <c:orientation val="minMax"/>
        </c:scaling>
        <c:delete val="1"/>
        <c:axPos val="b"/>
        <c:majorTickMark val="out"/>
        <c:minorTickMark val="none"/>
        <c:tickLblPos val="nextTo"/>
        <c:crossAx val="80411968"/>
        <c:crosses val="autoZero"/>
      </c:serAx>
    </c:plotArea>
    <c:legend>
      <c:legendPos val="r"/>
      <c:layout>
        <c:manualLayout>
          <c:xMode val="edge"/>
          <c:yMode val="edge"/>
          <c:x val="0.7214474241243104"/>
          <c:y val="0.31819327767000249"/>
          <c:w val="0.2696707282275842"/>
          <c:h val="0.3636134446599950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842177080039534E-2"/>
          <c:y val="9.1894882050142582E-2"/>
          <c:w val="0.57896297372466687"/>
          <c:h val="0.81621023589971486"/>
        </c:manualLayout>
      </c:layout>
      <c:pie3D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B3B3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меры социальной поддержки                       269163,4 тыс. руб.</c:v>
                </c:pt>
                <c:pt idx="1">
                  <c:v>социальное обслуживание                           83170,2 тыс. руб.</c:v>
                </c:pt>
                <c:pt idx="2">
                  <c:v>содержание аппарата                                      11345,3 тыс. руб.</c:v>
                </c:pt>
                <c:pt idx="3">
                  <c:v>363678,9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23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9957302939749333"/>
          <c:y val="0.22502844801756033"/>
          <c:w val="0.2913823915101551"/>
          <c:h val="0.57132098958701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8577743032037426"/>
          <c:y val="1.6870419881196462E-3"/>
          <c:w val="0.43703242936638248"/>
          <c:h val="0.935437861933924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z="900" baseline="0" dirty="0" smtClean="0"/>
                      <a:t>4038,4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81-4276-80F7-DCE806E768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71.099999999999994</c:v>
                </c:pt>
                <c:pt idx="1">
                  <c:v>14547.8</c:v>
                </c:pt>
                <c:pt idx="2">
                  <c:v>11571.8</c:v>
                </c:pt>
                <c:pt idx="3">
                  <c:v>55408.2</c:v>
                </c:pt>
                <c:pt idx="4">
                  <c:v>264.8</c:v>
                </c:pt>
                <c:pt idx="5">
                  <c:v>12896.3</c:v>
                </c:pt>
                <c:pt idx="6">
                  <c:v>4761.3</c:v>
                </c:pt>
                <c:pt idx="7">
                  <c:v>614.70000000000005</c:v>
                </c:pt>
                <c:pt idx="8">
                  <c:v>1307.5</c:v>
                </c:pt>
                <c:pt idx="9">
                  <c:v>284.5</c:v>
                </c:pt>
                <c:pt idx="10">
                  <c:v>3925.4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81-4276-80F7-DCE806E768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900" baseline="0" dirty="0" smtClean="0"/>
                      <a:t>293,9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81-4276-80F7-DCE806E768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70.3</c:v>
                </c:pt>
                <c:pt idx="1">
                  <c:v>14612.1</c:v>
                </c:pt>
                <c:pt idx="2">
                  <c:v>11191.3</c:v>
                </c:pt>
                <c:pt idx="3">
                  <c:v>53565.7</c:v>
                </c:pt>
                <c:pt idx="4">
                  <c:v>257.7</c:v>
                </c:pt>
                <c:pt idx="5">
                  <c:v>12895.2</c:v>
                </c:pt>
                <c:pt idx="6">
                  <c:v>4630.2</c:v>
                </c:pt>
                <c:pt idx="7">
                  <c:v>591</c:v>
                </c:pt>
                <c:pt idx="8">
                  <c:v>1259</c:v>
                </c:pt>
                <c:pt idx="9">
                  <c:v>273.5</c:v>
                </c:pt>
                <c:pt idx="10">
                  <c:v>3925.4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C81-4276-80F7-DCE806E768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900" baseline="0" dirty="0" smtClean="0"/>
                      <a:t>305,6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81-4276-80F7-DCE806E76842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z="900" baseline="0" dirty="0" smtClean="0"/>
                      <a:t>4038,4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81-4276-80F7-DCE806E768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69.599999999999994</c:v>
                </c:pt>
                <c:pt idx="1">
                  <c:v>14030.9</c:v>
                </c:pt>
                <c:pt idx="2">
                  <c:v>10823.4</c:v>
                </c:pt>
                <c:pt idx="3">
                  <c:v>51815.4</c:v>
                </c:pt>
                <c:pt idx="4">
                  <c:v>251.9</c:v>
                </c:pt>
                <c:pt idx="5">
                  <c:v>12728.1</c:v>
                </c:pt>
                <c:pt idx="6">
                  <c:v>4503.7</c:v>
                </c:pt>
                <c:pt idx="7">
                  <c:v>568.29999999999995</c:v>
                </c:pt>
                <c:pt idx="8">
                  <c:v>1219.2</c:v>
                </c:pt>
                <c:pt idx="9">
                  <c:v>263</c:v>
                </c:pt>
                <c:pt idx="10">
                  <c:v>3825.4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C81-4276-80F7-DCE806E76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287488"/>
        <c:axId val="83198528"/>
        <c:axId val="0"/>
      </c:bar3DChart>
      <c:catAx>
        <c:axId val="44287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cap="all" baseline="0"/>
            </a:pPr>
            <a:endParaRPr lang="ru-RU"/>
          </a:p>
        </c:txPr>
        <c:crossAx val="83198528"/>
        <c:crosses val="autoZero"/>
        <c:auto val="1"/>
        <c:lblAlgn val="ctr"/>
        <c:lblOffset val="100"/>
        <c:noMultiLvlLbl val="0"/>
      </c:catAx>
      <c:valAx>
        <c:axId val="83198528"/>
        <c:scaling>
          <c:orientation val="minMax"/>
          <c:max val="15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44287488"/>
        <c:crosses val="autoZero"/>
        <c:crossBetween val="between"/>
        <c:majorUnit val="5000"/>
        <c:minorUnit val="5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808443870535333"/>
          <c:y val="4.177066282514328E-3"/>
          <c:w val="0.42957032551938668"/>
          <c:h val="0.9236222323245890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4.3369498106767736E-3"/>
                  <c:y val="2.3431423051206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выплата в связи с рождением 1-го ребенка</c:v>
                </c:pt>
                <c:pt idx="4">
                  <c:v>денежные выплаты на 3-го ребенка</c:v>
                </c:pt>
                <c:pt idx="5">
                  <c:v>пособие женам военнослужащих</c:v>
                </c:pt>
                <c:pt idx="6">
                  <c:v> выплата на полноценное питание</c:v>
                </c:pt>
                <c:pt idx="7">
                  <c:v>пособие по уходу за ребенком до 1,5 лет</c:v>
                </c:pt>
                <c:pt idx="8">
                  <c:v>региональный материнский капитал</c:v>
                </c:pt>
                <c:pt idx="9">
                  <c:v>оздоровление детей</c:v>
                </c:pt>
                <c:pt idx="10">
                  <c:v>проезд к месту отдыха и обратно</c:v>
                </c:pt>
                <c:pt idx="11">
                  <c:v>денежная выплата от 3-х до 7 лет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2682.3</c:v>
                </c:pt>
                <c:pt idx="1">
                  <c:v>4266.7</c:v>
                </c:pt>
                <c:pt idx="2">
                  <c:v>13885</c:v>
                </c:pt>
                <c:pt idx="3">
                  <c:v>25284.400000000001</c:v>
                </c:pt>
                <c:pt idx="4">
                  <c:v>34176.5</c:v>
                </c:pt>
                <c:pt idx="5">
                  <c:v>374</c:v>
                </c:pt>
                <c:pt idx="6">
                  <c:v>469.2</c:v>
                </c:pt>
                <c:pt idx="7">
                  <c:v>37609.9</c:v>
                </c:pt>
                <c:pt idx="8">
                  <c:v>3310.6</c:v>
                </c:pt>
                <c:pt idx="9">
                  <c:v>5736.3</c:v>
                </c:pt>
                <c:pt idx="10">
                  <c:v>0</c:v>
                </c:pt>
                <c:pt idx="11">
                  <c:v>77503.399999999994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13-4D48-B224-E75B354D41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выплата в связи с рождением 1-го ребенка</c:v>
                </c:pt>
                <c:pt idx="4">
                  <c:v>денежные выплаты на 3-го ребенка</c:v>
                </c:pt>
                <c:pt idx="5">
                  <c:v>пособие женам военнослужащих</c:v>
                </c:pt>
                <c:pt idx="6">
                  <c:v> выплата на полноценное питание</c:v>
                </c:pt>
                <c:pt idx="7">
                  <c:v>пособие по уходу за ребенком до 1,5 лет</c:v>
                </c:pt>
                <c:pt idx="8">
                  <c:v>региональный материнский капитал</c:v>
                </c:pt>
                <c:pt idx="9">
                  <c:v>оздоровление детей</c:v>
                </c:pt>
                <c:pt idx="10">
                  <c:v>проезд к месту отдыха и обратно</c:v>
                </c:pt>
                <c:pt idx="11">
                  <c:v>денежная выплата от 3-х до 7 лет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2577.6</c:v>
                </c:pt>
                <c:pt idx="1">
                  <c:v>4109.6000000000004</c:v>
                </c:pt>
                <c:pt idx="2">
                  <c:v>13347.6</c:v>
                </c:pt>
                <c:pt idx="3">
                  <c:v>24922.5</c:v>
                </c:pt>
                <c:pt idx="4">
                  <c:v>25889.599999999999</c:v>
                </c:pt>
                <c:pt idx="5">
                  <c:v>359.7</c:v>
                </c:pt>
                <c:pt idx="6">
                  <c:v>450.9</c:v>
                </c:pt>
                <c:pt idx="7">
                  <c:v>36163.300000000003</c:v>
                </c:pt>
                <c:pt idx="8">
                  <c:v>3279.4</c:v>
                </c:pt>
                <c:pt idx="9">
                  <c:v>5517.7</c:v>
                </c:pt>
                <c:pt idx="10">
                  <c:v>0</c:v>
                </c:pt>
                <c:pt idx="11">
                  <c:v>76811.5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13-4D48-B224-E75B354D412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4456499368922578E-3"/>
                  <c:y val="-1.405885383072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912998737845156E-3"/>
                  <c:y val="-4.6862846102413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выплата в связи с рождением 1-го ребенка</c:v>
                </c:pt>
                <c:pt idx="4">
                  <c:v>денежные выплаты на 3-го ребенка</c:v>
                </c:pt>
                <c:pt idx="5">
                  <c:v>пособие женам военнослужащих</c:v>
                </c:pt>
                <c:pt idx="6">
                  <c:v> выплата на полноценное питание</c:v>
                </c:pt>
                <c:pt idx="7">
                  <c:v>пособие по уходу за ребенком до 1,5 лет</c:v>
                </c:pt>
                <c:pt idx="8">
                  <c:v>региональный материнский капитал</c:v>
                </c:pt>
                <c:pt idx="9">
                  <c:v>оздоровление детей</c:v>
                </c:pt>
                <c:pt idx="10">
                  <c:v>проезд к месту отдыха и обратно</c:v>
                </c:pt>
                <c:pt idx="11">
                  <c:v>денежная выплата от 3-х до 7 лет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2478.6</c:v>
                </c:pt>
                <c:pt idx="1">
                  <c:v>3954.1</c:v>
                </c:pt>
                <c:pt idx="2">
                  <c:v>12810.4</c:v>
                </c:pt>
                <c:pt idx="3">
                  <c:v>24651.4</c:v>
                </c:pt>
                <c:pt idx="4">
                  <c:v>17545.599999999999</c:v>
                </c:pt>
                <c:pt idx="5">
                  <c:v>200.1</c:v>
                </c:pt>
                <c:pt idx="6">
                  <c:v>433.3</c:v>
                </c:pt>
                <c:pt idx="7">
                  <c:v>34475.4</c:v>
                </c:pt>
                <c:pt idx="8">
                  <c:v>3153.3</c:v>
                </c:pt>
                <c:pt idx="9">
                  <c:v>5303.6</c:v>
                </c:pt>
                <c:pt idx="10">
                  <c:v>0</c:v>
                </c:pt>
                <c:pt idx="11">
                  <c:v>64054.400000000001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C13-4D48-B224-E75B354D4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286976"/>
        <c:axId val="83200832"/>
        <c:axId val="0"/>
      </c:bar3DChart>
      <c:catAx>
        <c:axId val="442869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300" cap="all" baseline="0"/>
            </a:pPr>
            <a:endParaRPr lang="ru-RU"/>
          </a:p>
        </c:txPr>
        <c:crossAx val="83200832"/>
        <c:crosses val="autoZero"/>
        <c:auto val="1"/>
        <c:lblAlgn val="ctr"/>
        <c:lblOffset val="100"/>
        <c:noMultiLvlLbl val="0"/>
      </c:catAx>
      <c:valAx>
        <c:axId val="83200832"/>
        <c:scaling>
          <c:orientation val="minMax"/>
          <c:max val="18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44286976"/>
        <c:crosses val="autoZero"/>
        <c:crossBetween val="between"/>
        <c:majorUnit val="6000"/>
        <c:minorUnit val="2000"/>
      </c:valAx>
    </c:plotArea>
    <c:legend>
      <c:legendPos val="r"/>
      <c:layout>
        <c:manualLayout>
          <c:xMode val="edge"/>
          <c:yMode val="edge"/>
          <c:x val="0.87002593974075726"/>
          <c:y val="0.41095597992056193"/>
          <c:w val="0.11840886076410453"/>
          <c:h val="0.1780880401588761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wdUpDiag">
              <a:fgClr>
                <a:srgbClr val="FFB3B3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17545.599999999999</c:v>
                </c:pt>
                <c:pt idx="1">
                  <c:v>25889.599999999999</c:v>
                </c:pt>
                <c:pt idx="2">
                  <c:v>34176.5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208256"/>
        <c:axId val="44316288"/>
        <c:axId val="0"/>
      </c:bar3DChart>
      <c:catAx>
        <c:axId val="3420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44316288"/>
        <c:crosses val="autoZero"/>
        <c:auto val="1"/>
        <c:lblAlgn val="ctr"/>
        <c:lblOffset val="100"/>
        <c:noMultiLvlLbl val="0"/>
      </c:catAx>
      <c:valAx>
        <c:axId val="44316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0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27-4006-BE20-C30AC04903EC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81757.3</c:v>
                </c:pt>
                <c:pt idx="1">
                  <c:v>81757.3</c:v>
                </c:pt>
                <c:pt idx="2">
                  <c:v>81757.3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327-4006-BE20-C30AC04903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1049.5</c:v>
                </c:pt>
                <c:pt idx="1">
                  <c:v>1492.3</c:v>
                </c:pt>
                <c:pt idx="2">
                  <c:v>1533.5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327-4006-BE20-C30AC0490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06720"/>
        <c:axId val="44328064"/>
        <c:axId val="0"/>
      </c:bar3DChart>
      <c:catAx>
        <c:axId val="34206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328064"/>
        <c:crosses val="autoZero"/>
        <c:auto val="1"/>
        <c:lblAlgn val="ctr"/>
        <c:lblOffset val="100"/>
        <c:noMultiLvlLbl val="0"/>
      </c:catAx>
      <c:valAx>
        <c:axId val="44328064"/>
        <c:scaling>
          <c:orientation val="minMax"/>
          <c:max val="9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4206720"/>
        <c:crosses val="autoZero"/>
        <c:crossBetween val="between"/>
        <c:majorUnit val="45000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42A63-D652-4A5E-ADF4-C2D0DF505B2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49B62-C48C-4C03-A485-29430CB4B7CB}">
      <dgm:prSet/>
      <dgm:spPr/>
      <dgm:t>
        <a:bodyPr/>
        <a:lstStyle/>
        <a:p>
          <a:r>
            <a:rPr lang="ru-RU" dirty="0" smtClean="0"/>
            <a:t>2021г.</a:t>
          </a:r>
          <a:endParaRPr lang="ru-RU" dirty="0"/>
        </a:p>
      </dgm:t>
    </dgm:pt>
    <dgm:pt modelId="{BAC1520E-909D-464A-B1FC-8A0D3E836025}" type="parTrans" cxnId="{663380BC-0F88-4927-B3F2-2787F9435DB2}">
      <dgm:prSet/>
      <dgm:spPr/>
      <dgm:t>
        <a:bodyPr/>
        <a:lstStyle/>
        <a:p>
          <a:endParaRPr lang="ru-RU"/>
        </a:p>
      </dgm:t>
    </dgm:pt>
    <dgm:pt modelId="{49D346DF-5FC3-4731-91EA-26EF26C88897}" type="sibTrans" cxnId="{663380BC-0F88-4927-B3F2-2787F9435DB2}">
      <dgm:prSet/>
      <dgm:spPr/>
      <dgm:t>
        <a:bodyPr/>
        <a:lstStyle/>
        <a:p>
          <a:endParaRPr lang="ru-RU"/>
        </a:p>
      </dgm:t>
    </dgm:pt>
    <dgm:pt modelId="{35B3FBB7-04C2-4070-9237-16C812BDAE21}">
      <dgm:prSet/>
      <dgm:spPr/>
      <dgm:t>
        <a:bodyPr/>
        <a:lstStyle/>
        <a:p>
          <a:r>
            <a:rPr lang="ru-RU" dirty="0" smtClean="0"/>
            <a:t>2022г.</a:t>
          </a:r>
          <a:endParaRPr lang="ru-RU" dirty="0"/>
        </a:p>
      </dgm:t>
    </dgm:pt>
    <dgm:pt modelId="{E3C2032B-5485-4695-8C4D-79568C388BF6}" type="parTrans" cxnId="{9E9DA001-1F58-45C4-B68B-6E439E310BCC}">
      <dgm:prSet/>
      <dgm:spPr/>
      <dgm:t>
        <a:bodyPr/>
        <a:lstStyle/>
        <a:p>
          <a:endParaRPr lang="ru-RU"/>
        </a:p>
      </dgm:t>
    </dgm:pt>
    <dgm:pt modelId="{DE7DCADA-73B2-49A0-8B32-CD9DC6FC5079}" type="sibTrans" cxnId="{9E9DA001-1F58-45C4-B68B-6E439E310BCC}">
      <dgm:prSet/>
      <dgm:spPr/>
      <dgm:t>
        <a:bodyPr/>
        <a:lstStyle/>
        <a:p>
          <a:endParaRPr lang="ru-RU"/>
        </a:p>
      </dgm:t>
    </dgm:pt>
    <dgm:pt modelId="{9C2125B6-3CB2-4132-A13E-5BDCBEE14B9B}">
      <dgm:prSet/>
      <dgm:spPr/>
      <dgm:t>
        <a:bodyPr/>
        <a:lstStyle/>
        <a:p>
          <a:r>
            <a:rPr lang="ru-RU" dirty="0" smtClean="0"/>
            <a:t>2023г.</a:t>
          </a:r>
          <a:endParaRPr lang="ru-RU" dirty="0"/>
        </a:p>
      </dgm:t>
    </dgm:pt>
    <dgm:pt modelId="{E135EE28-191A-4255-9EA1-935190635590}" type="parTrans" cxnId="{85B54935-3DDE-4EE0-B114-914EC8AD19CA}">
      <dgm:prSet/>
      <dgm:spPr/>
      <dgm:t>
        <a:bodyPr/>
        <a:lstStyle/>
        <a:p>
          <a:endParaRPr lang="ru-RU"/>
        </a:p>
      </dgm:t>
    </dgm:pt>
    <dgm:pt modelId="{6ACA78DE-2871-4F5F-94AE-4E7F85A0B72F}" type="sibTrans" cxnId="{85B54935-3DDE-4EE0-B114-914EC8AD19CA}">
      <dgm:prSet/>
      <dgm:spPr/>
      <dgm:t>
        <a:bodyPr/>
        <a:lstStyle/>
        <a:p>
          <a:endParaRPr lang="ru-RU"/>
        </a:p>
      </dgm:t>
    </dgm:pt>
    <dgm:pt modelId="{602A5EB4-1EA3-455E-8CCF-65A6498F33A2}" type="pres">
      <dgm:prSet presAssocID="{07742A63-D652-4A5E-ADF4-C2D0DF505B2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040D43-5631-4CAB-B63D-7B9424559DE9}" type="pres">
      <dgm:prSet presAssocID="{6C849B62-C48C-4C03-A485-29430CB4B7CB}" presName="posSpace" presStyleCnt="0"/>
      <dgm:spPr/>
    </dgm:pt>
    <dgm:pt modelId="{787C1FA2-270E-488A-9D2D-8060F8D489A7}" type="pres">
      <dgm:prSet presAssocID="{6C849B62-C48C-4C03-A485-29430CB4B7CB}" presName="vertFlow" presStyleCnt="0"/>
      <dgm:spPr/>
    </dgm:pt>
    <dgm:pt modelId="{5389F9EE-CE05-4C6C-A2AF-1F10A6DA6D1C}" type="pres">
      <dgm:prSet presAssocID="{6C849B62-C48C-4C03-A485-29430CB4B7CB}" presName="topSpace" presStyleCnt="0"/>
      <dgm:spPr/>
    </dgm:pt>
    <dgm:pt modelId="{2925016B-1F72-422D-BFBC-8FA0BB01A267}" type="pres">
      <dgm:prSet presAssocID="{6C849B62-C48C-4C03-A485-29430CB4B7CB}" presName="firstComp" presStyleCnt="0"/>
      <dgm:spPr/>
    </dgm:pt>
    <dgm:pt modelId="{06C1BDE1-8A46-47E4-A2F6-D357794C47B9}" type="pres">
      <dgm:prSet presAssocID="{6C849B62-C48C-4C03-A485-29430CB4B7CB}" presName="firstChild" presStyleLbl="bgAccFollowNode1" presStyleIdx="0" presStyleCnt="3" custFlipVert="1" custScaleX="27725" custScaleY="31100" custLinFactNeighborX="1397" custLinFactNeighborY="7821"/>
      <dgm:spPr/>
    </dgm:pt>
    <dgm:pt modelId="{78575185-2064-4656-BFC1-D05E1C1E5CF8}" type="pres">
      <dgm:prSet presAssocID="{6C849B62-C48C-4C03-A485-29430CB4B7CB}" presName="firstChildTx" presStyleLbl="bgAccFollowNode1" presStyleIdx="0" presStyleCnt="3">
        <dgm:presLayoutVars>
          <dgm:bulletEnabled val="1"/>
        </dgm:presLayoutVars>
      </dgm:prSet>
      <dgm:spPr/>
    </dgm:pt>
    <dgm:pt modelId="{B033E1F2-F951-4B1C-A841-E4F64D288864}" type="pres">
      <dgm:prSet presAssocID="{6C849B62-C48C-4C03-A485-29430CB4B7CB}" presName="negSpace" presStyleCnt="0"/>
      <dgm:spPr/>
    </dgm:pt>
    <dgm:pt modelId="{C261844B-5CA8-4EB9-88EA-82415B5D4263}" type="pres">
      <dgm:prSet presAssocID="{6C849B62-C48C-4C03-A485-29430CB4B7CB}" presName="circle" presStyleLbl="node1" presStyleIdx="0" presStyleCnt="3" custScaleX="58742" custScaleY="58742" custLinFactNeighborX="-559" custLinFactNeighborY="23249"/>
      <dgm:spPr/>
      <dgm:t>
        <a:bodyPr/>
        <a:lstStyle/>
        <a:p>
          <a:endParaRPr lang="ru-RU"/>
        </a:p>
      </dgm:t>
    </dgm:pt>
    <dgm:pt modelId="{803F5EAE-5306-47CE-8141-6D4EC8B9BBE2}" type="pres">
      <dgm:prSet presAssocID="{49D346DF-5FC3-4731-91EA-26EF26C88897}" presName="transSpace" presStyleCnt="0"/>
      <dgm:spPr/>
    </dgm:pt>
    <dgm:pt modelId="{84AE308E-1695-4E5E-8895-68C3D71E8286}" type="pres">
      <dgm:prSet presAssocID="{35B3FBB7-04C2-4070-9237-16C812BDAE21}" presName="posSpace" presStyleCnt="0"/>
      <dgm:spPr/>
    </dgm:pt>
    <dgm:pt modelId="{1F7FA095-C5DC-4324-8F87-137C683B4536}" type="pres">
      <dgm:prSet presAssocID="{35B3FBB7-04C2-4070-9237-16C812BDAE21}" presName="vertFlow" presStyleCnt="0"/>
      <dgm:spPr/>
    </dgm:pt>
    <dgm:pt modelId="{B49B9992-B2C4-4CC5-9DB3-684F05F25403}" type="pres">
      <dgm:prSet presAssocID="{35B3FBB7-04C2-4070-9237-16C812BDAE21}" presName="topSpace" presStyleCnt="0"/>
      <dgm:spPr/>
    </dgm:pt>
    <dgm:pt modelId="{8D0B4A14-4E36-40F1-833B-583A9C25E56D}" type="pres">
      <dgm:prSet presAssocID="{35B3FBB7-04C2-4070-9237-16C812BDAE21}" presName="firstComp" presStyleCnt="0"/>
      <dgm:spPr/>
    </dgm:pt>
    <dgm:pt modelId="{73C65696-EF48-40DD-BE59-66B8AB215AB9}" type="pres">
      <dgm:prSet presAssocID="{35B3FBB7-04C2-4070-9237-16C812BDAE21}" presName="firstChild" presStyleLbl="bgAccFollowNode1" presStyleIdx="1" presStyleCnt="3"/>
      <dgm:spPr/>
    </dgm:pt>
    <dgm:pt modelId="{930466AF-F5C3-423D-A79B-DE8EAD63B829}" type="pres">
      <dgm:prSet presAssocID="{35B3FBB7-04C2-4070-9237-16C812BDAE21}" presName="firstChildTx" presStyleLbl="bgAccFollowNode1" presStyleIdx="1" presStyleCnt="3">
        <dgm:presLayoutVars>
          <dgm:bulletEnabled val="1"/>
        </dgm:presLayoutVars>
      </dgm:prSet>
      <dgm:spPr/>
    </dgm:pt>
    <dgm:pt modelId="{FD993D96-04E9-41B6-93B8-F0FF08C9614B}" type="pres">
      <dgm:prSet presAssocID="{35B3FBB7-04C2-4070-9237-16C812BDAE21}" presName="negSpace" presStyleCnt="0"/>
      <dgm:spPr/>
    </dgm:pt>
    <dgm:pt modelId="{DB82B570-7B7B-4AA8-BAC0-1A6E3CE75247}" type="pres">
      <dgm:prSet presAssocID="{35B3FBB7-04C2-4070-9237-16C812BDAE21}" presName="circle" presStyleLbl="node1" presStyleIdx="1" presStyleCnt="3" custScaleX="60006" custScaleY="60006" custLinFactX="-60213" custLinFactNeighborX="-100000" custLinFactNeighborY="99513"/>
      <dgm:spPr/>
      <dgm:t>
        <a:bodyPr/>
        <a:lstStyle/>
        <a:p>
          <a:endParaRPr lang="ru-RU"/>
        </a:p>
      </dgm:t>
    </dgm:pt>
    <dgm:pt modelId="{BE95DD6A-FF82-4A46-823B-EA7C36D2BF3C}" type="pres">
      <dgm:prSet presAssocID="{DE7DCADA-73B2-49A0-8B32-CD9DC6FC5079}" presName="transSpace" presStyleCnt="0"/>
      <dgm:spPr/>
    </dgm:pt>
    <dgm:pt modelId="{74DC86E2-5D06-43AA-B78D-FB712E336013}" type="pres">
      <dgm:prSet presAssocID="{9C2125B6-3CB2-4132-A13E-5BDCBEE14B9B}" presName="posSpace" presStyleCnt="0"/>
      <dgm:spPr/>
    </dgm:pt>
    <dgm:pt modelId="{ACE48E98-9EB6-42ED-80AE-2CE3DC59954B}" type="pres">
      <dgm:prSet presAssocID="{9C2125B6-3CB2-4132-A13E-5BDCBEE14B9B}" presName="vertFlow" presStyleCnt="0"/>
      <dgm:spPr/>
    </dgm:pt>
    <dgm:pt modelId="{0FAF916D-0134-4F58-9BCD-A8DBFDF72CA3}" type="pres">
      <dgm:prSet presAssocID="{9C2125B6-3CB2-4132-A13E-5BDCBEE14B9B}" presName="topSpace" presStyleCnt="0"/>
      <dgm:spPr/>
    </dgm:pt>
    <dgm:pt modelId="{0197E990-EBD6-45FC-A516-E1963552A67C}" type="pres">
      <dgm:prSet presAssocID="{9C2125B6-3CB2-4132-A13E-5BDCBEE14B9B}" presName="firstComp" presStyleCnt="0"/>
      <dgm:spPr/>
    </dgm:pt>
    <dgm:pt modelId="{DF7579EE-352E-4412-A74D-04EA2C067936}" type="pres">
      <dgm:prSet presAssocID="{9C2125B6-3CB2-4132-A13E-5BDCBEE14B9B}" presName="firstChild" presStyleLbl="bgAccFollowNode1" presStyleIdx="2" presStyleCnt="3"/>
      <dgm:spPr/>
    </dgm:pt>
    <dgm:pt modelId="{1C578707-7A9E-4E0A-B8C3-397422D521C9}" type="pres">
      <dgm:prSet presAssocID="{9C2125B6-3CB2-4132-A13E-5BDCBEE14B9B}" presName="firstChildTx" presStyleLbl="bgAccFollowNode1" presStyleIdx="2" presStyleCnt="3">
        <dgm:presLayoutVars>
          <dgm:bulletEnabled val="1"/>
        </dgm:presLayoutVars>
      </dgm:prSet>
      <dgm:spPr/>
    </dgm:pt>
    <dgm:pt modelId="{3964EED9-B691-45A4-90F7-53158CE49F97}" type="pres">
      <dgm:prSet presAssocID="{9C2125B6-3CB2-4132-A13E-5BDCBEE14B9B}" presName="negSpace" presStyleCnt="0"/>
      <dgm:spPr/>
    </dgm:pt>
    <dgm:pt modelId="{98C2CA79-0C90-4D5B-8938-06998DCE432C}" type="pres">
      <dgm:prSet presAssocID="{9C2125B6-3CB2-4132-A13E-5BDCBEE14B9B}" presName="circle" presStyleLbl="node1" presStyleIdx="2" presStyleCnt="3" custScaleX="60006" custScaleY="60006" custLinFactX="-100000" custLinFactY="79949" custLinFactNeighborX="-139226" custLinFactNeighborY="100000"/>
      <dgm:spPr/>
      <dgm:t>
        <a:bodyPr/>
        <a:lstStyle/>
        <a:p>
          <a:endParaRPr lang="ru-RU"/>
        </a:p>
      </dgm:t>
    </dgm:pt>
  </dgm:ptLst>
  <dgm:cxnLst>
    <dgm:cxn modelId="{F07854EA-3E04-4B44-856E-0C54AA00CB03}" type="presOf" srcId="{07742A63-D652-4A5E-ADF4-C2D0DF505B21}" destId="{602A5EB4-1EA3-455E-8CCF-65A6498F33A2}" srcOrd="0" destOrd="0" presId="urn:microsoft.com/office/officeart/2005/8/layout/hList9"/>
    <dgm:cxn modelId="{663380BC-0F88-4927-B3F2-2787F9435DB2}" srcId="{07742A63-D652-4A5E-ADF4-C2D0DF505B21}" destId="{6C849B62-C48C-4C03-A485-29430CB4B7CB}" srcOrd="0" destOrd="0" parTransId="{BAC1520E-909D-464A-B1FC-8A0D3E836025}" sibTransId="{49D346DF-5FC3-4731-91EA-26EF26C88897}"/>
    <dgm:cxn modelId="{7FE19837-9815-4813-B580-9B5CB8262C44}" type="presOf" srcId="{9C2125B6-3CB2-4132-A13E-5BDCBEE14B9B}" destId="{98C2CA79-0C90-4D5B-8938-06998DCE432C}" srcOrd="0" destOrd="0" presId="urn:microsoft.com/office/officeart/2005/8/layout/hList9"/>
    <dgm:cxn modelId="{B3DC7E0D-29AE-4F6E-8AD7-DCA51186299D}" type="presOf" srcId="{35B3FBB7-04C2-4070-9237-16C812BDAE21}" destId="{DB82B570-7B7B-4AA8-BAC0-1A6E3CE75247}" srcOrd="0" destOrd="0" presId="urn:microsoft.com/office/officeart/2005/8/layout/hList9"/>
    <dgm:cxn modelId="{9E9DA001-1F58-45C4-B68B-6E439E310BCC}" srcId="{07742A63-D652-4A5E-ADF4-C2D0DF505B21}" destId="{35B3FBB7-04C2-4070-9237-16C812BDAE21}" srcOrd="1" destOrd="0" parTransId="{E3C2032B-5485-4695-8C4D-79568C388BF6}" sibTransId="{DE7DCADA-73B2-49A0-8B32-CD9DC6FC5079}"/>
    <dgm:cxn modelId="{85B54935-3DDE-4EE0-B114-914EC8AD19CA}" srcId="{07742A63-D652-4A5E-ADF4-C2D0DF505B21}" destId="{9C2125B6-3CB2-4132-A13E-5BDCBEE14B9B}" srcOrd="2" destOrd="0" parTransId="{E135EE28-191A-4255-9EA1-935190635590}" sibTransId="{6ACA78DE-2871-4F5F-94AE-4E7F85A0B72F}"/>
    <dgm:cxn modelId="{1F071F42-5255-428B-9AFE-DE50B5F50272}" type="presOf" srcId="{6C849B62-C48C-4C03-A485-29430CB4B7CB}" destId="{C261844B-5CA8-4EB9-88EA-82415B5D4263}" srcOrd="0" destOrd="0" presId="urn:microsoft.com/office/officeart/2005/8/layout/hList9"/>
    <dgm:cxn modelId="{76E43305-6FB3-40C5-BC0D-738039B3B9E0}" type="presParOf" srcId="{602A5EB4-1EA3-455E-8CCF-65A6498F33A2}" destId="{5B040D43-5631-4CAB-B63D-7B9424559DE9}" srcOrd="0" destOrd="0" presId="urn:microsoft.com/office/officeart/2005/8/layout/hList9"/>
    <dgm:cxn modelId="{FA8071AC-47C2-4E94-A2D8-C55083922914}" type="presParOf" srcId="{602A5EB4-1EA3-455E-8CCF-65A6498F33A2}" destId="{787C1FA2-270E-488A-9D2D-8060F8D489A7}" srcOrd="1" destOrd="0" presId="urn:microsoft.com/office/officeart/2005/8/layout/hList9"/>
    <dgm:cxn modelId="{2A3A7FBB-1558-4F75-8B03-25683302904F}" type="presParOf" srcId="{787C1FA2-270E-488A-9D2D-8060F8D489A7}" destId="{5389F9EE-CE05-4C6C-A2AF-1F10A6DA6D1C}" srcOrd="0" destOrd="0" presId="urn:microsoft.com/office/officeart/2005/8/layout/hList9"/>
    <dgm:cxn modelId="{C5390304-7E59-48AD-BD6D-95ADEC743A2A}" type="presParOf" srcId="{787C1FA2-270E-488A-9D2D-8060F8D489A7}" destId="{2925016B-1F72-422D-BFBC-8FA0BB01A267}" srcOrd="1" destOrd="0" presId="urn:microsoft.com/office/officeart/2005/8/layout/hList9"/>
    <dgm:cxn modelId="{0E636102-B077-4E07-9AFE-1AD8F3FF7D8F}" type="presParOf" srcId="{2925016B-1F72-422D-BFBC-8FA0BB01A267}" destId="{06C1BDE1-8A46-47E4-A2F6-D357794C47B9}" srcOrd="0" destOrd="0" presId="urn:microsoft.com/office/officeart/2005/8/layout/hList9"/>
    <dgm:cxn modelId="{4A99D4CF-0086-40C6-B312-5B424D7DC7F6}" type="presParOf" srcId="{2925016B-1F72-422D-BFBC-8FA0BB01A267}" destId="{78575185-2064-4656-BFC1-D05E1C1E5CF8}" srcOrd="1" destOrd="0" presId="urn:microsoft.com/office/officeart/2005/8/layout/hList9"/>
    <dgm:cxn modelId="{E0367CE3-3790-48FA-A78E-DE99C7CDB98A}" type="presParOf" srcId="{602A5EB4-1EA3-455E-8CCF-65A6498F33A2}" destId="{B033E1F2-F951-4B1C-A841-E4F64D288864}" srcOrd="2" destOrd="0" presId="urn:microsoft.com/office/officeart/2005/8/layout/hList9"/>
    <dgm:cxn modelId="{C87F99BC-DE2E-42C5-83C5-B00865B7A377}" type="presParOf" srcId="{602A5EB4-1EA3-455E-8CCF-65A6498F33A2}" destId="{C261844B-5CA8-4EB9-88EA-82415B5D4263}" srcOrd="3" destOrd="0" presId="urn:microsoft.com/office/officeart/2005/8/layout/hList9"/>
    <dgm:cxn modelId="{948BCDB7-6AEF-4BD8-A2EE-57EE04030144}" type="presParOf" srcId="{602A5EB4-1EA3-455E-8CCF-65A6498F33A2}" destId="{803F5EAE-5306-47CE-8141-6D4EC8B9BBE2}" srcOrd="4" destOrd="0" presId="urn:microsoft.com/office/officeart/2005/8/layout/hList9"/>
    <dgm:cxn modelId="{8BB5D9CA-1540-4FAF-AD10-54939B15C41D}" type="presParOf" srcId="{602A5EB4-1EA3-455E-8CCF-65A6498F33A2}" destId="{84AE308E-1695-4E5E-8895-68C3D71E8286}" srcOrd="5" destOrd="0" presId="urn:microsoft.com/office/officeart/2005/8/layout/hList9"/>
    <dgm:cxn modelId="{744F493A-76CB-4F31-AA99-74713817F771}" type="presParOf" srcId="{602A5EB4-1EA3-455E-8CCF-65A6498F33A2}" destId="{1F7FA095-C5DC-4324-8F87-137C683B4536}" srcOrd="6" destOrd="0" presId="urn:microsoft.com/office/officeart/2005/8/layout/hList9"/>
    <dgm:cxn modelId="{BC0087C7-BFE5-4AAF-8C8F-1A716EB5387B}" type="presParOf" srcId="{1F7FA095-C5DC-4324-8F87-137C683B4536}" destId="{B49B9992-B2C4-4CC5-9DB3-684F05F25403}" srcOrd="0" destOrd="0" presId="urn:microsoft.com/office/officeart/2005/8/layout/hList9"/>
    <dgm:cxn modelId="{BEC051A6-2189-42D2-9216-A53C6D5ECB4C}" type="presParOf" srcId="{1F7FA095-C5DC-4324-8F87-137C683B4536}" destId="{8D0B4A14-4E36-40F1-833B-583A9C25E56D}" srcOrd="1" destOrd="0" presId="urn:microsoft.com/office/officeart/2005/8/layout/hList9"/>
    <dgm:cxn modelId="{F6466759-93E7-43B0-B04E-A8EAE5983531}" type="presParOf" srcId="{8D0B4A14-4E36-40F1-833B-583A9C25E56D}" destId="{73C65696-EF48-40DD-BE59-66B8AB215AB9}" srcOrd="0" destOrd="0" presId="urn:microsoft.com/office/officeart/2005/8/layout/hList9"/>
    <dgm:cxn modelId="{AD01CD60-8C85-41EB-B958-2708AC1D48ED}" type="presParOf" srcId="{8D0B4A14-4E36-40F1-833B-583A9C25E56D}" destId="{930466AF-F5C3-423D-A79B-DE8EAD63B829}" srcOrd="1" destOrd="0" presId="urn:microsoft.com/office/officeart/2005/8/layout/hList9"/>
    <dgm:cxn modelId="{D6F0D303-B488-40C8-87CD-C8E8C6421CB5}" type="presParOf" srcId="{602A5EB4-1EA3-455E-8CCF-65A6498F33A2}" destId="{FD993D96-04E9-41B6-93B8-F0FF08C9614B}" srcOrd="7" destOrd="0" presId="urn:microsoft.com/office/officeart/2005/8/layout/hList9"/>
    <dgm:cxn modelId="{ABFBC1DD-EAF9-4512-AF45-C71228892B49}" type="presParOf" srcId="{602A5EB4-1EA3-455E-8CCF-65A6498F33A2}" destId="{DB82B570-7B7B-4AA8-BAC0-1A6E3CE75247}" srcOrd="8" destOrd="0" presId="urn:microsoft.com/office/officeart/2005/8/layout/hList9"/>
    <dgm:cxn modelId="{F1B7AE28-978A-4678-8E8A-B832191D80FF}" type="presParOf" srcId="{602A5EB4-1EA3-455E-8CCF-65A6498F33A2}" destId="{BE95DD6A-FF82-4A46-823B-EA7C36D2BF3C}" srcOrd="9" destOrd="0" presId="urn:microsoft.com/office/officeart/2005/8/layout/hList9"/>
    <dgm:cxn modelId="{1CCF52FF-1BE9-4F47-A785-F4AC20B5FD93}" type="presParOf" srcId="{602A5EB4-1EA3-455E-8CCF-65A6498F33A2}" destId="{74DC86E2-5D06-43AA-B78D-FB712E336013}" srcOrd="10" destOrd="0" presId="urn:microsoft.com/office/officeart/2005/8/layout/hList9"/>
    <dgm:cxn modelId="{A7EFE01B-5FA4-4A54-8411-CA68B7FF96D2}" type="presParOf" srcId="{602A5EB4-1EA3-455E-8CCF-65A6498F33A2}" destId="{ACE48E98-9EB6-42ED-80AE-2CE3DC59954B}" srcOrd="11" destOrd="0" presId="urn:microsoft.com/office/officeart/2005/8/layout/hList9"/>
    <dgm:cxn modelId="{1C158701-CD3B-492A-BE31-734A4C9C45F9}" type="presParOf" srcId="{ACE48E98-9EB6-42ED-80AE-2CE3DC59954B}" destId="{0FAF916D-0134-4F58-9BCD-A8DBFDF72CA3}" srcOrd="0" destOrd="0" presId="urn:microsoft.com/office/officeart/2005/8/layout/hList9"/>
    <dgm:cxn modelId="{172DDEE3-36C2-486D-888C-54B48B942349}" type="presParOf" srcId="{ACE48E98-9EB6-42ED-80AE-2CE3DC59954B}" destId="{0197E990-EBD6-45FC-A516-E1963552A67C}" srcOrd="1" destOrd="0" presId="urn:microsoft.com/office/officeart/2005/8/layout/hList9"/>
    <dgm:cxn modelId="{BB76E75E-9E5C-4ABA-808D-772E4A2590E2}" type="presParOf" srcId="{0197E990-EBD6-45FC-A516-E1963552A67C}" destId="{DF7579EE-352E-4412-A74D-04EA2C067936}" srcOrd="0" destOrd="0" presId="urn:microsoft.com/office/officeart/2005/8/layout/hList9"/>
    <dgm:cxn modelId="{CEB87A7A-F38A-4397-93F2-6BF8C38EE278}" type="presParOf" srcId="{0197E990-EBD6-45FC-A516-E1963552A67C}" destId="{1C578707-7A9E-4E0A-B8C3-397422D521C9}" srcOrd="1" destOrd="0" presId="urn:microsoft.com/office/officeart/2005/8/layout/hList9"/>
    <dgm:cxn modelId="{97229944-B856-46FC-A076-6A0CC20A2A31}" type="presParOf" srcId="{602A5EB4-1EA3-455E-8CCF-65A6498F33A2}" destId="{3964EED9-B691-45A4-90F7-53158CE49F97}" srcOrd="12" destOrd="0" presId="urn:microsoft.com/office/officeart/2005/8/layout/hList9"/>
    <dgm:cxn modelId="{B7BCBC45-2D71-4DB1-9DBF-C3EB8EAF875D}" type="presParOf" srcId="{602A5EB4-1EA3-455E-8CCF-65A6498F33A2}" destId="{98C2CA79-0C90-4D5B-8938-06998DCE432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BDE1-8A46-47E4-A2F6-D357794C47B9}">
      <dsp:nvSpPr>
        <dsp:cNvPr id="0" name=""/>
        <dsp:cNvSpPr/>
      </dsp:nvSpPr>
      <dsp:spPr>
        <a:xfrm flipV="1">
          <a:off x="1966082" y="2486363"/>
          <a:ext cx="453396" cy="403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844B-5CA8-4EB9-88EA-82415B5D4263}">
      <dsp:nvSpPr>
        <dsp:cNvPr id="0" name=""/>
        <dsp:cNvSpPr/>
      </dsp:nvSpPr>
      <dsp:spPr>
        <a:xfrm>
          <a:off x="0" y="1720051"/>
          <a:ext cx="762403" cy="7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2021г.</a:t>
          </a:r>
          <a:endParaRPr lang="ru-RU" sz="1600" kern="1200" dirty="0"/>
        </a:p>
      </dsp:txBody>
      <dsp:txXfrm>
        <a:off x="111651" y="1831702"/>
        <a:ext cx="539101" cy="539101"/>
      </dsp:txXfrm>
    </dsp:sp>
    <dsp:sp modelId="{73C65696-EF48-40DD-BE59-66B8AB215AB9}">
      <dsp:nvSpPr>
        <dsp:cNvPr id="0" name=""/>
        <dsp:cNvSpPr/>
      </dsp:nvSpPr>
      <dsp:spPr>
        <a:xfrm>
          <a:off x="3750005" y="1937460"/>
          <a:ext cx="1946826" cy="1298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2B570-7B7B-4AA8-BAC0-1A6E3CE75247}">
      <dsp:nvSpPr>
        <dsp:cNvPr id="0" name=""/>
        <dsp:cNvSpPr/>
      </dsp:nvSpPr>
      <dsp:spPr>
        <a:xfrm>
          <a:off x="0" y="2709870"/>
          <a:ext cx="778808" cy="778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2022г.</a:t>
          </a:r>
          <a:endParaRPr lang="ru-RU" sz="1600" kern="1200" dirty="0"/>
        </a:p>
      </dsp:txBody>
      <dsp:txXfrm>
        <a:off x="114054" y="2823924"/>
        <a:ext cx="550700" cy="550700"/>
      </dsp:txXfrm>
    </dsp:sp>
    <dsp:sp modelId="{DF7579EE-352E-4412-A74D-04EA2C067936}">
      <dsp:nvSpPr>
        <dsp:cNvPr id="0" name=""/>
        <dsp:cNvSpPr/>
      </dsp:nvSpPr>
      <dsp:spPr>
        <a:xfrm>
          <a:off x="6475640" y="1937460"/>
          <a:ext cx="1946826" cy="1298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2CA79-0C90-4D5B-8938-06998DCE432C}">
      <dsp:nvSpPr>
        <dsp:cNvPr id="0" name=""/>
        <dsp:cNvSpPr/>
      </dsp:nvSpPr>
      <dsp:spPr>
        <a:xfrm>
          <a:off x="0" y="3753836"/>
          <a:ext cx="778808" cy="778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2023г.</a:t>
          </a:r>
          <a:endParaRPr lang="ru-RU" sz="1600" kern="1200" dirty="0"/>
        </a:p>
      </dsp:txBody>
      <dsp:txXfrm>
        <a:off x="114054" y="3867890"/>
        <a:ext cx="550700" cy="550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58949-3136-4C3D-A755-87ED33ADB486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EF3E-084A-4118-885C-00CA467D1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EF3E-084A-4118-885C-00CA467D1BD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6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8007-D243-468D-BB93-129936F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32D7-6DB4-4E84-AD21-A35E6297DE66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F3CE-BFB3-4598-9EB9-68EB4725C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5D3F-10F5-4C76-8534-C49149D2530B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D695-EDC6-4E72-AC5A-7C93E2F2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4929-205F-43BC-AE70-B213CFF5F62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2457-57AB-44D3-B245-319A9A9D4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D79E-171C-4335-8320-EBCBFA8713D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6BF8-B93E-42BC-8E49-D27DC10C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123-FC32-486F-ABA7-461F8AA3F430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C829-5B43-40C4-9603-B07AC8E01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928B-827C-4467-88B5-FB9EBA7AEDB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3675-662F-425D-883B-13FCF60E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416D-E96B-4E91-9256-60CA77BD0FA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BE84-8204-4B9E-A9EB-157007C6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BAA4-0166-4208-BD6F-2A4860A4539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8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956F-9B0D-4E4D-BDF8-7C520C32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D2AB-E778-4E80-978C-547C823DAE48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6D61-9856-447A-AF0D-A60FDE2B3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B99-2628-4DFE-AA87-A0E8589DE4C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1B96-5AD5-4860-8CD7-C147A245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A22B-9629-47D9-949B-7CCAE92D8BF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3169F-23E8-4122-98DC-AC35FAE94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93591-0ADA-4876-946C-CF5858572E05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31.08.2021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F5C04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source=wiz&amp;img_url=http://www.4332250.ru/upload_data/MnogoSemya.jpg&amp;uinfo=sw-1680-sh-1050-ww-1522-wh-495-pd-1-wp-16x10_1680x1050&amp;_=1418391921240&amp;viewport=wide&amp;text=%D1%80%D0%B8%D1%81%D0%BE%D0%B2%D0%B0%D0%BD%D0%BD%D1%8B%D0%B5%20%D1%87%D0%B5%D0%BB%D0%BE%D0%B2%D0%B5%D1%87%D0%BA%D0%B8%20%D0%BC%D0%BD%D0%BE%D0%B3%D0%BE%D0%B4%D0%B5%D1%82%D0%BD%D0%B0%D1%8F%20%D1%81%D0%B5%D0%BC%D1%8C%D1%8F&amp;noreask=1&amp;pos=10&amp;rpt=simage&amp;lr=46&amp;pin=1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img0.liveinternet.ru/images/attach/c/6/93/868/93868406_sharikiprazdniki.png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990600" y="1295400"/>
            <a:ext cx="7026275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Бюджет Управления социальной защиты населения Администрации Усть-Донецкого района </a:t>
            </a:r>
          </a:p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на 2021 год и плановый период 2022-2023 годов</a:t>
            </a:r>
          </a:p>
          <a:p>
            <a:pPr algn="ctr" eaLnBrk="1" hangingPunct="1"/>
            <a:endParaRPr lang="ru-RU" sz="4000" b="1" dirty="0">
              <a:solidFill>
                <a:srgbClr val="CC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2" name="Номер слайда 3"/>
          <p:cNvSpPr txBox="1">
            <a:spLocks noGrp="1"/>
          </p:cNvSpPr>
          <p:nvPr/>
        </p:nvSpPr>
        <p:spPr bwMode="auto">
          <a:xfrm>
            <a:off x="8505825" y="6524625"/>
            <a:ext cx="638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800200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Размеры проиндексированных  пособий с 01.02.2021г.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1600" dirty="0" smtClean="0"/>
              <a:t>Основание</a:t>
            </a:r>
            <a:r>
              <a:rPr lang="en-US" sz="1600" dirty="0" smtClean="0"/>
              <a:t>:</a:t>
            </a:r>
            <a:r>
              <a:rPr lang="ru-RU" sz="1600" dirty="0" smtClean="0"/>
              <a:t> Федеральный закон Российской Федерации от 19.05.1995г. №81-ФЗ «О государственных пособиях гражданам, имеющим детей»,  постановление Правительства Российской Федерации от  </a:t>
            </a:r>
            <a:r>
              <a:rPr lang="ru-RU" sz="1600" dirty="0"/>
              <a:t>28.01.2021 № 73 «Об утверждении коэффициента индексации выплат, пособий и компенсаций в 2021 году»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212357"/>
              </p:ext>
            </p:extLst>
          </p:nvPr>
        </p:nvGraphicFramePr>
        <p:xfrm>
          <a:off x="4067945" y="2132856"/>
          <a:ext cx="468052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289"/>
                <a:gridCol w="1040115"/>
                <a:gridCol w="1040116"/>
              </a:tblGrid>
              <a:tr h="370840">
                <a:tc>
                  <a:txBody>
                    <a:bodyPr/>
                    <a:lstStyle/>
                    <a:p>
                      <a:endParaRPr lang="ru-RU" sz="1500" dirty="0" smtClean="0"/>
                    </a:p>
                    <a:p>
                      <a:r>
                        <a:rPr lang="ru-RU" sz="1500" dirty="0" smtClean="0"/>
                        <a:t>                Вид пособия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С 01.02.2020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С 01.02.2021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Единовременное пособие при рождении ребенка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18004,12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18886,32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Ежемесячное пособие по уходу за ребенком в возрасте до 1,5 лет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6751,54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7082,85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Единовременное пособие  беременной</a:t>
                      </a:r>
                      <a:r>
                        <a:rPr lang="ru-RU" sz="1200" baseline="0" dirty="0" smtClean="0"/>
                        <a:t> жене военнослужащего, проходящего военную службу по призыву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28511,40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29908,46</a:t>
                      </a:r>
                      <a:endParaRPr lang="ru-RU" sz="1400" dirty="0"/>
                    </a:p>
                  </a:txBody>
                  <a:tcPr/>
                </a:tc>
              </a:tr>
              <a:tr h="635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 военнослужащего, проходящего военную службу по призыву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12219,17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12817,91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Пособие по беременности и родам женщинам, уволенным в связи с ликвидацией организаций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675,15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708,23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Ежемесячная выплата в связи с рождением (усыновлением) первого ребенка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11099,00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11642,00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140968"/>
            <a:ext cx="3528392" cy="2736304"/>
          </a:xfrm>
        </p:spPr>
      </p:pic>
    </p:spTree>
    <p:extLst>
      <p:ext uri="{BB962C8B-B14F-4D97-AF65-F5344CB8AC3E}">
        <p14:creationId xmlns:p14="http://schemas.microsoft.com/office/powerpoint/2010/main" val="928616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655160" y="260649"/>
            <a:ext cx="6381336" cy="1882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endParaRPr lang="ru-RU" sz="2200" b="1" dirty="0">
              <a:solidFill>
                <a:srgbClr val="CC0000"/>
              </a:solidFill>
            </a:endParaRPr>
          </a:p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Региональный материнский (семейный) капитал на детей, родившихся в период </a:t>
            </a:r>
            <a:b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01.07.2012 по 31.12.2021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636735377"/>
              </p:ext>
            </p:extLst>
          </p:nvPr>
        </p:nvGraphicFramePr>
        <p:xfrm>
          <a:off x="395536" y="2060849"/>
          <a:ext cx="8424936" cy="465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64179"/>
            <a:ext cx="1611552" cy="15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276872"/>
            <a:ext cx="52565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 01.01.2012г. вступил в силу Областной закон от 18.11.2011г. № 727-ЗС «</a:t>
            </a:r>
            <a:r>
              <a:rPr lang="ru-RU" dirty="0" smtClean="0"/>
              <a:t>О региональном </a:t>
            </a:r>
            <a:r>
              <a:rPr lang="ru-RU" dirty="0"/>
              <a:t>материнском капитале». Размер материнского капитала с </a:t>
            </a:r>
            <a:r>
              <a:rPr lang="ru-RU" dirty="0" smtClean="0"/>
              <a:t>1 января </a:t>
            </a:r>
            <a:r>
              <a:rPr lang="ru-RU" dirty="0"/>
              <a:t>2012 года составлял 100 000 рублей.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2013 году он </a:t>
            </a:r>
            <a:r>
              <a:rPr lang="ru-RU" dirty="0" smtClean="0"/>
              <a:t>проиндексирован и </a:t>
            </a:r>
            <a:r>
              <a:rPr lang="ru-RU" dirty="0"/>
              <a:t>составлял </a:t>
            </a:r>
            <a:endParaRPr lang="ru-RU" dirty="0" smtClean="0"/>
          </a:p>
          <a:p>
            <a:pPr algn="just"/>
            <a:r>
              <a:rPr lang="ru-RU" dirty="0" smtClean="0"/>
              <a:t>106 </a:t>
            </a:r>
            <a:r>
              <a:rPr lang="ru-RU" dirty="0"/>
              <a:t>300 рублей.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2014 году размер материнского </a:t>
            </a:r>
            <a:r>
              <a:rPr lang="ru-RU" dirty="0" smtClean="0"/>
              <a:t>капитала после </a:t>
            </a:r>
            <a:r>
              <a:rPr lang="ru-RU" dirty="0"/>
              <a:t>индексации - 111615 рублей. </a:t>
            </a:r>
            <a:endParaRPr lang="ru-RU" dirty="0" smtClean="0"/>
          </a:p>
          <a:p>
            <a:pPr algn="just"/>
            <a:r>
              <a:rPr lang="ru-RU" dirty="0" smtClean="0"/>
              <a:t>В 2015 </a:t>
            </a:r>
            <a:r>
              <a:rPr lang="ru-RU" dirty="0"/>
              <a:t>году после индексации </a:t>
            </a:r>
            <a:r>
              <a:rPr lang="ru-RU" dirty="0" smtClean="0"/>
              <a:t>размер капитала составлял </a:t>
            </a:r>
            <a:r>
              <a:rPr lang="ru-RU" dirty="0"/>
              <a:t>117754 </a:t>
            </a:r>
            <a:r>
              <a:rPr lang="ru-RU" dirty="0" smtClean="0"/>
              <a:t>рубля.</a:t>
            </a:r>
          </a:p>
          <a:p>
            <a:pPr algn="just"/>
            <a:r>
              <a:rPr lang="ru-RU" dirty="0" smtClean="0"/>
              <a:t>В 2020 </a:t>
            </a:r>
            <a:r>
              <a:rPr lang="ru-RU" dirty="0"/>
              <a:t>году </a:t>
            </a:r>
            <a:r>
              <a:rPr lang="ru-RU" dirty="0" smtClean="0"/>
              <a:t> размер материнского капитала составлял 121287 рублей.</a:t>
            </a:r>
            <a:endParaRPr lang="ru-RU" dirty="0"/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В </a:t>
            </a:r>
            <a:r>
              <a:rPr lang="ru-RU" dirty="0" smtClean="0">
                <a:solidFill>
                  <a:prstClr val="black"/>
                </a:solidFill>
              </a:rPr>
              <a:t>2021 </a:t>
            </a:r>
            <a:r>
              <a:rPr lang="ru-RU" dirty="0">
                <a:solidFill>
                  <a:prstClr val="black"/>
                </a:solidFill>
              </a:rPr>
              <a:t>году  размер материнского капитала </a:t>
            </a:r>
            <a:r>
              <a:rPr lang="ru-RU" dirty="0" smtClean="0">
                <a:solidFill>
                  <a:prstClr val="black"/>
                </a:solidFill>
              </a:rPr>
              <a:t>составляет 125775 рублей.</a:t>
            </a:r>
            <a:endParaRPr lang="ru-RU" dirty="0">
              <a:solidFill>
                <a:prstClr val="black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Бюджетом на 2020 год и плановый период 2021 и 2022 годов утверждено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547664" y="4293096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47664" y="5301208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6309320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4077072"/>
            <a:ext cx="95106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3153,3 т. р.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5157192"/>
            <a:ext cx="10801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3279,4 т. р.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49384" y="6165304"/>
            <a:ext cx="108139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3310,6  т. р.</a:t>
            </a:r>
            <a:endParaRPr lang="ru-RU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pc="0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увеличения средств на выплаты на детей, рожденных третьими и последующими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857820"/>
              </p:ext>
            </p:extLst>
          </p:nvPr>
        </p:nvGraphicFramePr>
        <p:xfrm>
          <a:off x="457200" y="1600200"/>
          <a:ext cx="5627688" cy="319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6" descr="http://im3-tub-ru.yandex.net/i?id=0fedd6a247161933467cd9e07fb1750d-71-144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00808"/>
            <a:ext cx="252028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6" descr="http://img0.liveinternet.ru/images/attach/c/6/93/868/93868406_sharikiprazdniki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36" y="4725144"/>
            <a:ext cx="555111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09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541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Социальное обслуживание граждан 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пожилого возраста и инвалидов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бюджета на 2021 год и плановый период на 2022 и 2023 годов  по МБУ «ЦСО»  за счет средств областного и местного бюджетов на финансовое обеспечение муниципального задания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118517"/>
              </p:ext>
            </p:extLst>
          </p:nvPr>
        </p:nvGraphicFramePr>
        <p:xfrm>
          <a:off x="457200" y="2132856"/>
          <a:ext cx="7620000" cy="42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Бюджет на 2021 год и плановый период 2022 и 2023 годов, утвержден Решением Собрания депутатов  Усть-Донецкого района от 24.12.2020 года № 379 «О бюджете Усть-Донецкого района на 2021 год и на плановый период 2022 и 2023 годов»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761391"/>
              </p:ext>
            </p:extLst>
          </p:nvPr>
        </p:nvGraphicFramePr>
        <p:xfrm>
          <a:off x="395536" y="1988840"/>
          <a:ext cx="85792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85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 txBox="1">
            <a:spLocks/>
          </p:cNvSpPr>
          <p:nvPr/>
        </p:nvSpPr>
        <p:spPr bwMode="auto">
          <a:xfrm>
            <a:off x="395537" y="500042"/>
            <a:ext cx="842493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Управлении социальной защиты населения Администрации Усть-Донецкого района действуют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муниципальные программы, которые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носят социальную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направленность: </a:t>
            </a:r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граждан»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Доступная среда».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программы включены мероприятия по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реализации прав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граждан на социальную поддержку семей, имеющих детей,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поощрение многодетности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улучшение качества жизни отдельных категорий граждан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предоставление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мер социальной поддержки и социального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обслуживания населения.</a:t>
            </a: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3143249"/>
            <a:ext cx="7543800" cy="42976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цели программы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786190"/>
            <a:ext cx="8134672" cy="273915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1. Создание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</a:rPr>
              <a:t>условий для роста благосостояния граждан - получателей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мер социальной поддержки.</a:t>
            </a:r>
            <a:endParaRPr lang="ru-RU" sz="1600" dirty="0">
              <a:solidFill>
                <a:schemeClr val="tx2"/>
              </a:solidFill>
              <a:latin typeface="Tahoma" pitchFamily="34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2. Повышение доступности социального обслуживания.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3. Обеспечение беспрепятственного доступа к приоритетным объектам и услугам в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приоритетных сферах жизнедеятельности инвалидов и других маломобильных групп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населения на территории Усть-Донецкого района</a:t>
            </a:r>
          </a:p>
          <a:p>
            <a:pPr marL="342900" indent="-342900"/>
            <a:endParaRPr lang="ru-RU" sz="1600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Практически все расходы УСЗН Администрации Усть-Донецкого района включены в программу «Социальная поддержка граждан», что позволяет обеспечить программно-целевой принцип планирования и исполнения бюджета, увязать расходы с получаемыми результатами.</a:t>
            </a:r>
          </a:p>
          <a:p>
            <a:pPr marL="342900" indent="-342900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ru-RU" sz="15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2617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</a:t>
            </a: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бюджета УСЗН Администрации Усть-Донецкого района на 2021г.</a:t>
            </a:r>
            <a:r>
              <a:rPr lang="ru-RU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6793"/>
              </p:ext>
            </p:extLst>
          </p:nvPr>
        </p:nvGraphicFramePr>
        <p:xfrm>
          <a:off x="539552" y="1844824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48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Распределение бюджета по законам социальной направленности и программам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979498"/>
              </p:ext>
            </p:extLst>
          </p:nvPr>
        </p:nvGraphicFramePr>
        <p:xfrm>
          <a:off x="457200" y="1600200"/>
          <a:ext cx="825820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64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«Социальная поддержка граждан»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14030,9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14612,1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14547,8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  <a:p>
                      <a:r>
                        <a:rPr lang="ru-RU" sz="1300" b="1" baseline="0" dirty="0" smtClean="0"/>
                        <a:t>Ростовской области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4503,7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4630,2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4761,3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отдельных категорий граждан, работающих и проживающих в сельской местности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51815,4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53565,7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55408,2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 реабилитированных лиц и лиц, признанных пострадавшими от  политических репрессий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251,9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257,7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264,8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тружеников тыла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69,6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70,3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71,1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2478,6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2577,6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2682,3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3954,1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4109,6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4266,7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денежные выплаты на третьего и  последующих детей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17545,6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25889,6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34176,5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12810,4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13347,6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13885,0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185152"/>
              </p:ext>
            </p:extLst>
          </p:nvPr>
        </p:nvGraphicFramePr>
        <p:xfrm>
          <a:off x="428596" y="285728"/>
          <a:ext cx="8175852" cy="5886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8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Единовременное и ежемесячное пособие беременным женам военнослужащих, проходящих военную службу по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призыву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200,1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359,7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374,0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материнский (семейный) капитал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3153,3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3279,4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3310,6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47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Ежемесячная денежная выплата на полноценное питание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433,3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450,9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469,2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социального пособия на погребение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263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273,5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284,5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782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Ежегодная денежная выплата лицам, награжденным нагрудным знаком «Почетный донор России»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568,3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591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614,7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жилищно-коммунальных услуг ветеранам и гражданам, подвергшимся воздействию радиации вследствие радиационных аварий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12728,1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12895,2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12896,3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84181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по уходу за ребенком до 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достижения им возраста 1,5 лет семьям, из числа не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подлежащих обязательному социальному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страхованию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34475,4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36163,3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37609,9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80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Социальная защита граждан, подвергшихся воздействию радиации вследствие катастрофы на Чернобыльской АЭС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1219,2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1259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1307,5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Оздоровление детей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5303,6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5517,7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5736,3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8782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Субсидия на оплату  жилого помещения и коммунальных услуг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10823,4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11191,3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11571,8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4969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Организация исполнительно-распорядительных функции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10527,8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11607,3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11607,3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160437"/>
              </p:ext>
            </p:extLst>
          </p:nvPr>
        </p:nvGraphicFramePr>
        <p:xfrm>
          <a:off x="457200" y="571481"/>
          <a:ext cx="8266642" cy="6577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0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78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Пенсии муниципальным служащим за выслугу лет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3824,4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3925,4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3925,4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Субвенция бюджетному учреждению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81757,3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81757,3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81757,3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Деятельность аппарата управления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606,7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819,2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530,1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Деятельность  МБУ «ЦСО»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1049,5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1492,3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1533,5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Обеспечение транспортом к месту отдыха и обратно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Предоставление ежемесячной  денежной выплаты в связи с рождением первого ребенка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24651,4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24922,5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25284,4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Расходы на финансовое обеспечение деятельности мобильных бригад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363,4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368,1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424,9</a:t>
                      </a:r>
                      <a:endParaRPr lang="ru-RU" sz="1500" baseline="0" dirty="0"/>
                    </a:p>
                  </a:txBody>
                  <a:tcPr/>
                </a:tc>
              </a:tr>
              <a:tr h="384991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Расходы на приобретение компьютерной техники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</a:tr>
              <a:tr h="384991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Выплаты на детей в возрасте от трех лет до семи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64054,4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76811,5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77503,4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«Социальная поддержка граждан»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363674,6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392955,8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406904,8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779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«Доступная среда»</a:t>
                      </a:r>
                      <a:endParaRPr lang="ru-RU" sz="13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64617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инвалидам компенсаций страховых премий по договорам обязательного страхования гражданской ответственности владельцев транспортных средств 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«Доступная среда»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4,3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4,3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4,2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ВСЕГО ПО ПРОГРАММАМ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363678,9</a:t>
                      </a:r>
                      <a:endParaRPr lang="ru-RU" sz="15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392960,1</a:t>
                      </a:r>
                      <a:endParaRPr lang="ru-RU" sz="15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406909,0</a:t>
                      </a:r>
                      <a:endParaRPr lang="ru-RU" sz="1500" b="1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405061"/>
              </p:ext>
            </p:extLst>
          </p:nvPr>
        </p:nvGraphicFramePr>
        <p:xfrm>
          <a:off x="179512" y="1196752"/>
          <a:ext cx="850112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 семей с детьми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017636"/>
              </p:ext>
            </p:extLst>
          </p:nvPr>
        </p:nvGraphicFramePr>
        <p:xfrm>
          <a:off x="251520" y="1268760"/>
          <a:ext cx="8784976" cy="542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3337</TotalTime>
  <Words>875</Words>
  <Application>Microsoft Office PowerPoint</Application>
  <PresentationFormat>Экран (4:3)</PresentationFormat>
  <Paragraphs>229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1_Соседство</vt:lpstr>
      <vt:lpstr>Презентация PowerPoint</vt:lpstr>
      <vt:lpstr> Бюджет на 2021 год и плановый период 2022 и 2023 годов, утвержден Решением Собрания депутатов  Усть-Донецкого района от 24.12.2020 года № 379 «О бюджете Усть-Донецкого района на 2021 год и на плановый период 2022 и 2023 годов»</vt:lpstr>
      <vt:lpstr>Основные цели программы:</vt:lpstr>
      <vt:lpstr>  Структура   бюджета УСЗН Администрации Усть-Донецкого района на 2021г. </vt:lpstr>
      <vt:lpstr>Распределение бюджета по законам социальной направленности и программам</vt:lpstr>
      <vt:lpstr>Презентация PowerPoint</vt:lpstr>
      <vt:lpstr>Презентация PowerPoint</vt:lpstr>
      <vt:lpstr>Социальная поддержка населения</vt:lpstr>
      <vt:lpstr>Социальная поддержка населения семей с детьми</vt:lpstr>
      <vt:lpstr> Размеры проиндексированных  пособий с 01.02.2021г.  Основание: Федеральный закон Российской Федерации от 19.05.1995г. №81-ФЗ «О государственных пособиях гражданам, имеющим детей»,  постановление Правительства Российской Федерации от  28.01.2021 № 73 «Об утверждении коэффициента индексации выплат, пособий и компенсаций в 2021 году»</vt:lpstr>
      <vt:lpstr>Презентация PowerPoint</vt:lpstr>
      <vt:lpstr>Динамика увеличения средств на выплаты на детей, рожденных третьими и последующими</vt:lpstr>
      <vt:lpstr>Социальное обслуживание граждан  пожилого возраста и инвалидов распределение бюджета на 2021 год и плановый период на 2022 и 2023 годов  по МБУ «ЦСО»  за счет средств областного и местного бюджетов на финансовое обеспечение муниципального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О. Меркушева</dc:creator>
  <cp:lastModifiedBy>Куликова</cp:lastModifiedBy>
  <cp:revision>274</cp:revision>
  <cp:lastPrinted>2019-02-20T08:28:32Z</cp:lastPrinted>
  <dcterms:created xsi:type="dcterms:W3CDTF">2015-01-27T06:14:14Z</dcterms:created>
  <dcterms:modified xsi:type="dcterms:W3CDTF">2021-08-31T09:26:49Z</dcterms:modified>
</cp:coreProperties>
</file>